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79" r:id="rId3"/>
    <p:sldId id="280" r:id="rId4"/>
    <p:sldId id="283" r:id="rId5"/>
    <p:sldId id="301" r:id="rId6"/>
    <p:sldId id="295" r:id="rId7"/>
    <p:sldId id="302" r:id="rId8"/>
    <p:sldId id="303" r:id="rId9"/>
    <p:sldId id="304" r:id="rId10"/>
    <p:sldId id="285" r:id="rId11"/>
    <p:sldId id="307" r:id="rId12"/>
    <p:sldId id="306" r:id="rId13"/>
    <p:sldId id="305" r:id="rId14"/>
    <p:sldId id="308" r:id="rId15"/>
    <p:sldId id="309" r:id="rId16"/>
    <p:sldId id="310" r:id="rId17"/>
    <p:sldId id="289" r:id="rId18"/>
    <p:sldId id="286" r:id="rId19"/>
    <p:sldId id="311" r:id="rId20"/>
    <p:sldId id="312" r:id="rId21"/>
    <p:sldId id="313" r:id="rId22"/>
    <p:sldId id="314" r:id="rId23"/>
    <p:sldId id="315" r:id="rId24"/>
    <p:sldId id="294" r:id="rId25"/>
    <p:sldId id="299" r:id="rId26"/>
    <p:sldId id="29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5847" autoAdjust="0"/>
  </p:normalViewPr>
  <p:slideViewPr>
    <p:cSldViewPr>
      <p:cViewPr varScale="1">
        <p:scale>
          <a:sx n="86" d="100"/>
          <a:sy n="86" d="100"/>
        </p:scale>
        <p:origin x="3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单条读写时间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mysql</c:v>
                </c:pt>
                <c:pt idx="1">
                  <c:v>yijinjing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60000</c:v>
                </c:pt>
                <c:pt idx="1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8D-4316-810E-CEFA8C072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3921904"/>
        <c:axId val="457441592"/>
      </c:barChart>
      <c:catAx>
        <c:axId val="64392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7441592"/>
        <c:crosses val="autoZero"/>
        <c:auto val="1"/>
        <c:lblAlgn val="ctr"/>
        <c:lblOffset val="100"/>
        <c:noMultiLvlLbl val="0"/>
      </c:catAx>
      <c:valAx>
        <c:axId val="457441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392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0.6949</cdr:x>
      <cdr:y>0.77368</cdr:y>
    </cdr:from>
    <cdr:to>
      <cdr:x>0.81893</cdr:x>
      <cdr:y>0.84012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D1A12178-072A-4874-8D3A-5133C11C12C9}"/>
            </a:ext>
          </a:extLst>
        </cdr:cNvPr>
        <cdr:cNvSpPr txBox="1"/>
      </cdr:nvSpPr>
      <cdr:spPr>
        <a:xfrm xmlns:a="http://schemas.openxmlformats.org/drawingml/2006/main">
          <a:off x="5648176" y="4192308"/>
          <a:ext cx="1008112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1800" dirty="0"/>
            <a:t>微秒级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E3D3E-45F8-40EE-AFC7-BD3A383EDA6D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9CD6F-7B61-4CCD-95FF-E5D89C78C6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0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9CD6F-7B61-4CCD-95FF-E5D89C78C6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2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51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Segoe UI Light (</a:t>
            </a: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)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520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5116773" y="24877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3124200" y="39217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7311899" y="21544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5137899" y="3113517"/>
            <a:ext cx="1691702" cy="4824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1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8"/>
          <a:stretch/>
        </p:blipFill>
        <p:spPr>
          <a:xfrm>
            <a:off x="1536168" y="-16320"/>
            <a:ext cx="10680512" cy="488548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ADD YOUR TEXT HERE ADD YOUR TEXT HERE</a:t>
            </a:r>
            <a:r>
              <a:rPr lang="zh-CN" altLang="en-US" dirty="0"/>
              <a:t> </a:t>
            </a:r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2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ADD YOUR TEXT HERE ADD YOUR TEXT HERE</a:t>
            </a:r>
            <a:r>
              <a:rPr lang="zh-CN" altLang="en-US" dirty="0"/>
              <a:t> </a:t>
            </a:r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2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H="1">
            <a:off x="4583832" y="0"/>
            <a:ext cx="7608168" cy="6858000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flipH="1">
            <a:off x="6798217" y="1772816"/>
            <a:ext cx="5393782" cy="508518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H="1">
            <a:off x="8760296" y="3622637"/>
            <a:ext cx="3431704" cy="3235363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ADD YOUR TEXT HERE ADD YOUR TEXT HERE</a:t>
            </a:r>
            <a:r>
              <a:rPr lang="zh-CN" altLang="en-US" dirty="0"/>
              <a:t> </a:t>
            </a:r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8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ADD YOUR TEXT HERE ADD YOUR TEXT HERE</a:t>
            </a:r>
            <a:r>
              <a:rPr lang="zh-CN" altLang="en-US" dirty="0"/>
              <a:t> </a:t>
            </a:r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9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5" r="490" b="35813"/>
          <a:stretch/>
        </p:blipFill>
        <p:spPr bwMode="auto">
          <a:xfrm>
            <a:off x="-52570" y="-38099"/>
            <a:ext cx="12244570" cy="49910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52570" y="-38099"/>
            <a:ext cx="12244570" cy="4991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ADD YOUR TEXT HERE ADD YOUR TEXT HERE</a:t>
            </a:r>
            <a:r>
              <a:rPr lang="zh-CN" altLang="en-US" dirty="0"/>
              <a:t> </a:t>
            </a:r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51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umblr_ndyg3pYbKW1tubinno1_12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10851"/>
          <a:stretch/>
        </p:blipFill>
        <p:spPr>
          <a:xfrm>
            <a:off x="0" y="-27384"/>
            <a:ext cx="12192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72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8" r:id="rId3"/>
    <p:sldLayoutId id="2147483650" r:id="rId4"/>
    <p:sldLayoutId id="2147483659" r:id="rId5"/>
    <p:sldLayoutId id="2147483672" r:id="rId6"/>
    <p:sldLayoutId id="2147483671" r:id="rId7"/>
    <p:sldLayoutId id="2147483660" r:id="rId8"/>
    <p:sldLayoutId id="2147483661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43310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315589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278336" y="3315588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600" dirty="0">
                <a:solidFill>
                  <a:schemeClr val="accent1"/>
                </a:solidFill>
              </a:rPr>
              <a:t>分布式时序计算平台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73871" y="4718605"/>
            <a:ext cx="343554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</a:rPr>
              <a:t>詹佑翊 曹宇昂 万琪 琚泽谦 张衎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531962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764704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44557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DB69F4F-082A-4C83-A361-02C54022621B}"/>
              </a:ext>
            </a:extLst>
          </p:cNvPr>
          <p:cNvSpPr txBox="1"/>
          <p:nvPr/>
        </p:nvSpPr>
        <p:spPr>
          <a:xfrm>
            <a:off x="5591645" y="1954775"/>
            <a:ext cx="117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2"/>
                </a:solidFill>
              </a:rPr>
              <a:t>SPIDER</a:t>
            </a:r>
            <a:endParaRPr lang="zh-CN" alt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159896" y="3068960"/>
            <a:ext cx="1691702" cy="482447"/>
          </a:xfrm>
        </p:spPr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A95A1B-8A12-42B9-BA73-A5D7BD5D5DF0}"/>
              </a:ext>
            </a:extLst>
          </p:cNvPr>
          <p:cNvSpPr txBox="1"/>
          <p:nvPr/>
        </p:nvSpPr>
        <p:spPr>
          <a:xfrm>
            <a:off x="983432" y="594928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SPIDER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BE666B-1491-413D-B5B4-2A78E72C7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低延时的实现方式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301A75-A6B9-486C-BD75-D571B5776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006773" cy="432048"/>
          </a:xfrm>
        </p:spPr>
        <p:txBody>
          <a:bodyPr/>
          <a:lstStyle/>
          <a:p>
            <a:r>
              <a:rPr lang="zh-CN" altLang="en-US" dirty="0"/>
              <a:t>数据库简介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95CB7B-4E6D-4762-8D2C-481D1B44D1D9}"/>
              </a:ext>
            </a:extLst>
          </p:cNvPr>
          <p:cNvSpPr txBox="1"/>
          <p:nvPr/>
        </p:nvSpPr>
        <p:spPr>
          <a:xfrm>
            <a:off x="844339" y="1506034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底层存储机制：内存映射文件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写入读出方式：共享内存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CEBFA9-F957-436C-ACBC-7247835C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2" y="3861048"/>
            <a:ext cx="6731248" cy="2692499"/>
          </a:xfrm>
          <a:prstGeom prst="rect">
            <a:avLst/>
          </a:prstGeom>
        </p:spPr>
      </p:pic>
      <p:sp>
        <p:nvSpPr>
          <p:cNvPr id="7" name="箭头: 左右 6">
            <a:extLst>
              <a:ext uri="{FF2B5EF4-FFF2-40B4-BE49-F238E27FC236}">
                <a16:creationId xmlns:a16="http://schemas.microsoft.com/office/drawing/2014/main" id="{4D2B7234-A3D6-416F-9D5E-3FDB65FD762C}"/>
              </a:ext>
            </a:extLst>
          </p:cNvPr>
          <p:cNvSpPr/>
          <p:nvPr/>
        </p:nvSpPr>
        <p:spPr>
          <a:xfrm rot="5400000">
            <a:off x="4910048" y="3189885"/>
            <a:ext cx="2260393" cy="578387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408CF61-74F9-4CAE-87A9-430DB5520EDF}"/>
              </a:ext>
            </a:extLst>
          </p:cNvPr>
          <p:cNvSpPr/>
          <p:nvPr/>
        </p:nvSpPr>
        <p:spPr>
          <a:xfrm>
            <a:off x="4852113" y="1050413"/>
            <a:ext cx="2376264" cy="12984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DISK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4ECA87-1F6F-46E7-82E8-602E4D2B9C6B}"/>
              </a:ext>
            </a:extLst>
          </p:cNvPr>
          <p:cNvSpPr txBox="1"/>
          <p:nvPr/>
        </p:nvSpPr>
        <p:spPr>
          <a:xfrm>
            <a:off x="5856039" y="2780928"/>
            <a:ext cx="231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内存映射文件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0827A7-A772-427F-8FE8-409C8B72F67B}"/>
              </a:ext>
            </a:extLst>
          </p:cNvPr>
          <p:cNvSpPr/>
          <p:nvPr/>
        </p:nvSpPr>
        <p:spPr>
          <a:xfrm>
            <a:off x="8040216" y="1876390"/>
            <a:ext cx="1745276" cy="1721180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数据库进程</a:t>
            </a:r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25E15343-6499-4465-9696-D79B9230D33B}"/>
              </a:ext>
            </a:extLst>
          </p:cNvPr>
          <p:cNvSpPr/>
          <p:nvPr/>
        </p:nvSpPr>
        <p:spPr>
          <a:xfrm rot="20246850">
            <a:off x="6113972" y="3378709"/>
            <a:ext cx="2104657" cy="3125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5436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9FFD3-B584-4590-8305-25D95F2B5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数据库架构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731179-7BF4-41EE-B0EC-FC4EBA511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078781" cy="432048"/>
          </a:xfrm>
        </p:spPr>
        <p:txBody>
          <a:bodyPr/>
          <a:lstStyle/>
          <a:p>
            <a:r>
              <a:rPr lang="zh-CN" altLang="en-US" dirty="0"/>
              <a:t>数据库简介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CB95FEB-5860-4C31-81F9-CA0FB7B2F0F3}"/>
              </a:ext>
            </a:extLst>
          </p:cNvPr>
          <p:cNvSpPr/>
          <p:nvPr/>
        </p:nvSpPr>
        <p:spPr>
          <a:xfrm>
            <a:off x="952152" y="1988840"/>
            <a:ext cx="1584176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数据库进程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704903-3190-49DD-BCD4-276B288B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220297"/>
            <a:ext cx="8400256" cy="12582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C63350-0D64-44DC-8AC3-2DE5FD22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943908"/>
            <a:ext cx="8400256" cy="12582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0566D3-3C56-46B0-AC14-341099F4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44" y="4808607"/>
            <a:ext cx="9978159" cy="1584176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EAB4565C-8356-4E68-B6E2-573C765B34BC}"/>
              </a:ext>
            </a:extLst>
          </p:cNvPr>
          <p:cNvSpPr/>
          <p:nvPr/>
        </p:nvSpPr>
        <p:spPr>
          <a:xfrm>
            <a:off x="5848936" y="3789040"/>
            <a:ext cx="513922" cy="11465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D928357-02F3-4592-8EF9-D1C2DECE20BE}"/>
              </a:ext>
            </a:extLst>
          </p:cNvPr>
          <p:cNvSpPr/>
          <p:nvPr/>
        </p:nvSpPr>
        <p:spPr>
          <a:xfrm rot="20274075">
            <a:off x="2487682" y="1974349"/>
            <a:ext cx="1297822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7EB6AB2-FFBA-4A32-9ACE-AEE939646427}"/>
              </a:ext>
            </a:extLst>
          </p:cNvPr>
          <p:cNvSpPr/>
          <p:nvPr/>
        </p:nvSpPr>
        <p:spPr>
          <a:xfrm rot="1055204">
            <a:off x="2495371" y="3205181"/>
            <a:ext cx="1254455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21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D91375-AB6E-41AF-B0E7-7F934C9D8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数据库特性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42131F-CF01-4671-984F-89FA346D1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006773" cy="432048"/>
          </a:xfrm>
        </p:spPr>
        <p:txBody>
          <a:bodyPr/>
          <a:lstStyle/>
          <a:p>
            <a:r>
              <a:rPr lang="zh-CN" altLang="en-US" dirty="0"/>
              <a:t>数据库简介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11914F-920D-4744-9B2A-2A8A9C24B77F}"/>
              </a:ext>
            </a:extLst>
          </p:cNvPr>
          <p:cNvSpPr txBox="1"/>
          <p:nvPr/>
        </p:nvSpPr>
        <p:spPr>
          <a:xfrm>
            <a:off x="839416" y="2276872"/>
            <a:ext cx="9865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/>
              <a:t>流式存储：多次数据写入优势大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极低延时：纳秒级别的读取写入时间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虽为内存数据库，仍兼具数据持久化到磁盘功能</a:t>
            </a:r>
          </a:p>
        </p:txBody>
      </p:sp>
    </p:spTree>
    <p:extLst>
      <p:ext uri="{BB962C8B-B14F-4D97-AF65-F5344CB8AC3E}">
        <p14:creationId xmlns:p14="http://schemas.microsoft.com/office/powerpoint/2010/main" val="221156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BFF275-5D5D-43A3-B3BC-8009E007B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Rain</a:t>
            </a:r>
            <a:r>
              <a:rPr lang="zh-CN" altLang="en-US" dirty="0"/>
              <a:t>的主要特点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CCB0F-3CF4-493A-9C63-B9012E39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798861" cy="432048"/>
          </a:xfrm>
        </p:spPr>
        <p:txBody>
          <a:bodyPr/>
          <a:lstStyle/>
          <a:p>
            <a:r>
              <a:rPr lang="zh-CN" altLang="en-US" dirty="0"/>
              <a:t>分布式框架简介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A903ED4-A1B3-485B-8F82-A9EF43FC8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440" y="2780928"/>
            <a:ext cx="1964845" cy="19442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D918E8-E52C-4424-BE4B-34D4F8590130}"/>
              </a:ext>
            </a:extLst>
          </p:cNvPr>
          <p:cNvSpPr txBox="1"/>
          <p:nvPr/>
        </p:nvSpPr>
        <p:spPr>
          <a:xfrm>
            <a:off x="3949577" y="2207237"/>
            <a:ext cx="7200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易用：无需复杂的环境部署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轻量：主体仅为一个</a:t>
            </a:r>
            <a:r>
              <a:rPr lang="en-US" altLang="zh-CN" sz="2800" dirty="0"/>
              <a:t>12MB</a:t>
            </a:r>
            <a:r>
              <a:rPr lang="zh-CN" altLang="en-US" sz="2800" dirty="0"/>
              <a:t>二进制文件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泛用性不强：</a:t>
            </a:r>
            <a:endParaRPr lang="en-US" altLang="zh-CN" sz="2800" dirty="0"/>
          </a:p>
          <a:p>
            <a:r>
              <a:rPr lang="zh-CN" altLang="en-US" sz="2800" dirty="0"/>
              <a:t>目前只支持由</a:t>
            </a:r>
            <a:r>
              <a:rPr lang="en-US" altLang="zh-CN" sz="2800" dirty="0"/>
              <a:t>Python</a:t>
            </a:r>
            <a:r>
              <a:rPr lang="zh-CN" altLang="en-US" sz="2800" dirty="0"/>
              <a:t>编写的任务</a:t>
            </a:r>
          </a:p>
        </p:txBody>
      </p:sp>
    </p:spTree>
    <p:extLst>
      <p:ext uri="{BB962C8B-B14F-4D97-AF65-F5344CB8AC3E}">
        <p14:creationId xmlns:p14="http://schemas.microsoft.com/office/powerpoint/2010/main" val="324990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20AD03-7DA7-4E55-A9D1-5FAFD395D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3734965" cy="432048"/>
          </a:xfrm>
        </p:spPr>
        <p:txBody>
          <a:bodyPr/>
          <a:lstStyle/>
          <a:p>
            <a:r>
              <a:rPr lang="zh-CN" altLang="en-US" dirty="0"/>
              <a:t>任务与数据库的交互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FF759BE-737F-456D-910F-F85998D3EC5C}"/>
              </a:ext>
            </a:extLst>
          </p:cNvPr>
          <p:cNvSpPr/>
          <p:nvPr/>
        </p:nvSpPr>
        <p:spPr>
          <a:xfrm>
            <a:off x="1199456" y="2636912"/>
            <a:ext cx="2160240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TASK</a:t>
            </a:r>
          </a:p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(python)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D37484D-C197-40F0-8B60-69ECE77D216E}"/>
              </a:ext>
            </a:extLst>
          </p:cNvPr>
          <p:cNvSpPr/>
          <p:nvPr/>
        </p:nvSpPr>
        <p:spPr>
          <a:xfrm>
            <a:off x="4655840" y="2636912"/>
            <a:ext cx="2376264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封装后的读写库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libreader.so, libwriter.so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）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00C1581-DFBD-4C79-8CDA-6DA82CA5B93F}"/>
              </a:ext>
            </a:extLst>
          </p:cNvPr>
          <p:cNvSpPr/>
          <p:nvPr/>
        </p:nvSpPr>
        <p:spPr>
          <a:xfrm>
            <a:off x="8328248" y="2636912"/>
            <a:ext cx="2664296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DATABASE</a:t>
            </a:r>
          </a:p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(C++)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E0E95068-C8EC-4A80-9E4D-6F5C028E5801}"/>
              </a:ext>
            </a:extLst>
          </p:cNvPr>
          <p:cNvSpPr/>
          <p:nvPr/>
        </p:nvSpPr>
        <p:spPr>
          <a:xfrm>
            <a:off x="3359696" y="3356992"/>
            <a:ext cx="1296144" cy="468052"/>
          </a:xfrm>
          <a:prstGeom prst="left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871AFDD4-50B7-46A0-B4A1-4EB1B63C6D1C}"/>
              </a:ext>
            </a:extLst>
          </p:cNvPr>
          <p:cNvSpPr/>
          <p:nvPr/>
        </p:nvSpPr>
        <p:spPr>
          <a:xfrm>
            <a:off x="7032104" y="3392996"/>
            <a:ext cx="1296144" cy="468052"/>
          </a:xfrm>
          <a:prstGeom prst="left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3B2D27-7087-4197-A03F-61864B99D2D1}"/>
              </a:ext>
            </a:extLst>
          </p:cNvPr>
          <p:cNvSpPr txBox="1"/>
          <p:nvPr/>
        </p:nvSpPr>
        <p:spPr>
          <a:xfrm>
            <a:off x="3611724" y="3400147"/>
            <a:ext cx="93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ctypes</a:t>
            </a:r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5922E9-8DDF-40C5-AF5B-85985A8FE2DB}"/>
              </a:ext>
            </a:extLst>
          </p:cNvPr>
          <p:cNvSpPr txBox="1"/>
          <p:nvPr/>
        </p:nvSpPr>
        <p:spPr>
          <a:xfrm>
            <a:off x="7032104" y="34243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写入内存</a:t>
            </a:r>
          </a:p>
        </p:txBody>
      </p:sp>
    </p:spTree>
    <p:extLst>
      <p:ext uri="{BB962C8B-B14F-4D97-AF65-F5344CB8AC3E}">
        <p14:creationId xmlns:p14="http://schemas.microsoft.com/office/powerpoint/2010/main" val="310429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190B1A-FE37-4C17-A22F-03891F26B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读写</a:t>
            </a:r>
            <a:r>
              <a:rPr lang="en-US" altLang="zh-CN" dirty="0" err="1"/>
              <a:t>yijinjing</a:t>
            </a:r>
            <a:r>
              <a:rPr lang="zh-CN" altLang="en-US" dirty="0"/>
              <a:t>与</a:t>
            </a:r>
            <a:r>
              <a:rPr lang="en-US" altLang="zh-CN" dirty="0" err="1"/>
              <a:t>mysql</a:t>
            </a:r>
            <a:r>
              <a:rPr lang="zh-CN" altLang="en-US" dirty="0"/>
              <a:t>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69451D-089E-4EE9-8795-CBCB5DBEE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性能比较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0D8889D-4B26-45A1-B516-954DE7785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149887"/>
              </p:ext>
            </p:extLst>
          </p:nvPr>
        </p:nvGraphicFramePr>
        <p:xfrm>
          <a:off x="2041897" y="88277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0E8AAC7-A4CE-4D5E-8364-53EB42B6A588}"/>
              </a:ext>
            </a:extLst>
          </p:cNvPr>
          <p:cNvSpPr txBox="1"/>
          <p:nvPr/>
        </p:nvSpPr>
        <p:spPr>
          <a:xfrm>
            <a:off x="4007768" y="17008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毫秒级</a:t>
            </a:r>
          </a:p>
        </p:txBody>
      </p:sp>
    </p:spTree>
    <p:extLst>
      <p:ext uri="{BB962C8B-B14F-4D97-AF65-F5344CB8AC3E}">
        <p14:creationId xmlns:p14="http://schemas.microsoft.com/office/powerpoint/2010/main" val="776944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087888" y="3113517"/>
            <a:ext cx="1894205" cy="482447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9378EB-D000-45A6-BC67-F953FCD72398}"/>
              </a:ext>
            </a:extLst>
          </p:cNvPr>
          <p:cNvSpPr txBox="1"/>
          <p:nvPr/>
        </p:nvSpPr>
        <p:spPr>
          <a:xfrm>
            <a:off x="911424" y="596516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SPIDER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400" dirty="0">
                <a:latin typeface="Arial Narrow" panose="020B0606020202030204" pitchFamily="34" charset="0"/>
              </a:rPr>
              <a:t>设计与实现</a:t>
            </a:r>
          </a:p>
        </p:txBody>
      </p:sp>
      <p:sp>
        <p:nvSpPr>
          <p:cNvPr id="6" name="TextBox 13"/>
          <p:cNvSpPr txBox="1"/>
          <p:nvPr/>
        </p:nvSpPr>
        <p:spPr>
          <a:xfrm>
            <a:off x="857457" y="5659853"/>
            <a:ext cx="4806967" cy="63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Levenim MT" pitchFamily="2" charset="-79"/>
                <a:cs typeface="Levenim MT" pitchFamily="2" charset="-79"/>
              </a:rPr>
              <a:t>通过分布式框架，每个节点多线程实时获取当前监视的股票数据，通过均线策略分析股票数据，给出买入与卖出的建议。</a:t>
            </a:r>
          </a:p>
        </p:txBody>
      </p:sp>
      <p:sp>
        <p:nvSpPr>
          <p:cNvPr id="7" name="矩形 6"/>
          <p:cNvSpPr/>
          <p:nvPr/>
        </p:nvSpPr>
        <p:spPr>
          <a:xfrm>
            <a:off x="869529" y="5157191"/>
            <a:ext cx="2490167" cy="443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 体 架 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707302" y="0"/>
            <a:ext cx="5484698" cy="6858000"/>
            <a:chOff x="6707302" y="0"/>
            <a:chExt cx="5484698" cy="6858000"/>
          </a:xfrm>
        </p:grpSpPr>
        <p:sp>
          <p:nvSpPr>
            <p:cNvPr id="9" name="矩形 8"/>
            <p:cNvSpPr/>
            <p:nvPr/>
          </p:nvSpPr>
          <p:spPr>
            <a:xfrm>
              <a:off x="6707302" y="0"/>
              <a:ext cx="5484697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032104" y="0"/>
              <a:ext cx="5159896" cy="6858000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32752" y="1050413"/>
            <a:ext cx="2435696" cy="864097"/>
            <a:chOff x="6324600" y="2060846"/>
            <a:chExt cx="2435696" cy="864097"/>
          </a:xfrm>
        </p:grpSpPr>
        <p:grpSp>
          <p:nvGrpSpPr>
            <p:cNvPr id="11" name="组合 10"/>
            <p:cNvGrpSpPr/>
            <p:nvPr/>
          </p:nvGrpSpPr>
          <p:grpSpPr>
            <a:xfrm>
              <a:off x="6324600" y="2060846"/>
              <a:ext cx="2435696" cy="864097"/>
              <a:chOff x="6324600" y="1916831"/>
              <a:chExt cx="2435696" cy="1080121"/>
            </a:xfrm>
          </p:grpSpPr>
          <p:sp>
            <p:nvSpPr>
              <p:cNvPr id="12" name="平行四边形 11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28048" y="2187707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01 </a:t>
              </a:r>
              <a:r>
                <a:rPr lang="zh-CN" altLang="en-US" sz="2400" dirty="0"/>
                <a:t>任务分配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32752" y="2557646"/>
            <a:ext cx="2435696" cy="864097"/>
            <a:chOff x="6324600" y="3568079"/>
            <a:chExt cx="2435696" cy="864097"/>
          </a:xfrm>
        </p:grpSpPr>
        <p:grpSp>
          <p:nvGrpSpPr>
            <p:cNvPr id="14" name="组合 13"/>
            <p:cNvGrpSpPr/>
            <p:nvPr/>
          </p:nvGrpSpPr>
          <p:grpSpPr>
            <a:xfrm>
              <a:off x="6324600" y="3568079"/>
              <a:ext cx="2435696" cy="864097"/>
              <a:chOff x="6324600" y="1916831"/>
              <a:chExt cx="2435696" cy="1080121"/>
            </a:xfrm>
          </p:grpSpPr>
          <p:sp>
            <p:nvSpPr>
              <p:cNvPr id="15" name="平行四边形 14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28048" y="3683292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02 </a:t>
              </a:r>
              <a:r>
                <a:rPr lang="zh-CN" altLang="en-US" sz="2400" dirty="0"/>
                <a:t>数据获取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32752" y="4146758"/>
            <a:ext cx="2705106" cy="864097"/>
            <a:chOff x="6324600" y="5157191"/>
            <a:chExt cx="2705106" cy="864097"/>
          </a:xfrm>
        </p:grpSpPr>
        <p:grpSp>
          <p:nvGrpSpPr>
            <p:cNvPr id="17" name="组合 16"/>
            <p:cNvGrpSpPr/>
            <p:nvPr/>
          </p:nvGrpSpPr>
          <p:grpSpPr>
            <a:xfrm>
              <a:off x="6324600" y="5157191"/>
              <a:ext cx="2435696" cy="864097"/>
              <a:chOff x="6324600" y="1916831"/>
              <a:chExt cx="2435696" cy="1080121"/>
            </a:xfrm>
          </p:grpSpPr>
          <p:sp>
            <p:nvSpPr>
              <p:cNvPr id="18" name="平行四边形 17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6528048" y="5300800"/>
              <a:ext cx="2501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03 </a:t>
              </a:r>
              <a:r>
                <a:rPr lang="zh-CN" altLang="en-US" sz="2400" dirty="0"/>
                <a:t>数据存取</a:t>
              </a:r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9031273" y="963089"/>
            <a:ext cx="2599921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Rain</a:t>
            </a:r>
            <a:r>
              <a:rPr lang="zh-CN" altLang="en-US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的任务调度器将任务分配给节点，分布式地监视股票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9048846" y="2575067"/>
            <a:ext cx="2599921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利用线程池并发地从新浪股票</a:t>
            </a:r>
            <a:r>
              <a:rPr lang="en-US" altLang="zh-CN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API</a:t>
            </a:r>
            <a:r>
              <a:rPr lang="zh-CN" altLang="en-US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获取数据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9048846" y="4166789"/>
            <a:ext cx="2599921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数据库可以将数据异步地写入磁盘，以便盘后分析</a:t>
            </a:r>
            <a:r>
              <a:rPr lang="en-US" altLang="zh-CN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	</a:t>
            </a:r>
            <a:endParaRPr lang="zh-CN" altLang="en-US" sz="1600" dirty="0">
              <a:solidFill>
                <a:schemeClr val="bg2"/>
              </a:solidFill>
              <a:latin typeface="Levenim MT" pitchFamily="2" charset="-79"/>
              <a:cs typeface="Levenim MT" pitchFamily="2" charset="-79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E8D14CC-C536-41B3-BB5C-F1D82229DB7C}"/>
              </a:ext>
            </a:extLst>
          </p:cNvPr>
          <p:cNvGrpSpPr/>
          <p:nvPr/>
        </p:nvGrpSpPr>
        <p:grpSpPr>
          <a:xfrm>
            <a:off x="6332752" y="5659853"/>
            <a:ext cx="2435696" cy="864097"/>
            <a:chOff x="6324600" y="5157191"/>
            <a:chExt cx="2435696" cy="864097"/>
          </a:xfrm>
          <a:solidFill>
            <a:srgbClr val="7030A0"/>
          </a:solidFill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3353EC0-21E7-4577-9029-B6C1F7CF546C}"/>
                </a:ext>
              </a:extLst>
            </p:cNvPr>
            <p:cNvGrpSpPr/>
            <p:nvPr/>
          </p:nvGrpSpPr>
          <p:grpSpPr>
            <a:xfrm>
              <a:off x="6324600" y="5157191"/>
              <a:ext cx="2435696" cy="864097"/>
              <a:chOff x="6324600" y="1916831"/>
              <a:chExt cx="2435696" cy="1080121"/>
            </a:xfrm>
            <a:grpFill/>
          </p:grpSpPr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BE02C216-24D5-4505-95A0-CD18B9479C87}"/>
                  </a:ext>
                </a:extLst>
              </p:cNvPr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516764B-7724-4CBD-BCA0-F89A41D6DAD2}"/>
                  </a:ext>
                </a:extLst>
              </p:cNvPr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09F5CDC-64E2-450F-B052-317424BFF468}"/>
                </a:ext>
              </a:extLst>
            </p:cNvPr>
            <p:cNvSpPr txBox="1"/>
            <p:nvPr/>
          </p:nvSpPr>
          <p:spPr>
            <a:xfrm>
              <a:off x="6528048" y="5300800"/>
              <a:ext cx="22307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04 </a:t>
              </a:r>
              <a:r>
                <a:rPr lang="zh-CN" altLang="en-US" sz="2400" dirty="0"/>
                <a:t>策略分析</a:t>
              </a:r>
            </a:p>
          </p:txBody>
        </p:sp>
      </p:grpSp>
      <p:sp>
        <p:nvSpPr>
          <p:cNvPr id="36" name="TextBox 13">
            <a:extLst>
              <a:ext uri="{FF2B5EF4-FFF2-40B4-BE49-F238E27FC236}">
                <a16:creationId xmlns:a16="http://schemas.microsoft.com/office/drawing/2014/main" id="{3B8BAB99-D7FE-4CDD-B367-7F7F60732331}"/>
              </a:ext>
            </a:extLst>
          </p:cNvPr>
          <p:cNvSpPr txBox="1"/>
          <p:nvPr/>
        </p:nvSpPr>
        <p:spPr>
          <a:xfrm>
            <a:off x="9083185" y="5650071"/>
            <a:ext cx="2599921" cy="71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Levenim MT" pitchFamily="2" charset="-79"/>
                <a:cs typeface="Levenim MT" pitchFamily="2" charset="-79"/>
              </a:rPr>
              <a:t>均线策略，来进行预测与判断，并生成交易日志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1B789F9-1302-4914-B187-FA768155D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5" y="1914510"/>
            <a:ext cx="1920269" cy="2550543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FE256479-9746-4578-ABFF-A5E1AA2E2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7978" y="1536850"/>
            <a:ext cx="1158612" cy="114644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557C4A0-04FD-4961-9CE4-E58A8B13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38" y="3737487"/>
            <a:ext cx="2025206" cy="978118"/>
          </a:xfrm>
          <a:prstGeom prst="rect">
            <a:avLst/>
          </a:prstGeom>
        </p:spPr>
      </p:pic>
      <p:sp>
        <p:nvSpPr>
          <p:cNvPr id="44" name="箭头: 左右 43">
            <a:extLst>
              <a:ext uri="{FF2B5EF4-FFF2-40B4-BE49-F238E27FC236}">
                <a16:creationId xmlns:a16="http://schemas.microsoft.com/office/drawing/2014/main" id="{B7BE8891-1725-4073-902D-4DBBD8097A15}"/>
              </a:ext>
            </a:extLst>
          </p:cNvPr>
          <p:cNvSpPr/>
          <p:nvPr/>
        </p:nvSpPr>
        <p:spPr>
          <a:xfrm rot="20047361">
            <a:off x="3028686" y="2413280"/>
            <a:ext cx="661984" cy="332357"/>
          </a:xfrm>
          <a:prstGeom prst="left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右 48">
            <a:extLst>
              <a:ext uri="{FF2B5EF4-FFF2-40B4-BE49-F238E27FC236}">
                <a16:creationId xmlns:a16="http://schemas.microsoft.com/office/drawing/2014/main" id="{8F50D5ED-7CA3-4158-97CB-18A64FC5F0A1}"/>
              </a:ext>
            </a:extLst>
          </p:cNvPr>
          <p:cNvSpPr/>
          <p:nvPr/>
        </p:nvSpPr>
        <p:spPr>
          <a:xfrm rot="1237989">
            <a:off x="3055724" y="3684876"/>
            <a:ext cx="661984" cy="3323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左右 49">
            <a:extLst>
              <a:ext uri="{FF2B5EF4-FFF2-40B4-BE49-F238E27FC236}">
                <a16:creationId xmlns:a16="http://schemas.microsoft.com/office/drawing/2014/main" id="{1CD71145-AD8A-4D8E-ACDA-31C8B7AA358B}"/>
              </a:ext>
            </a:extLst>
          </p:cNvPr>
          <p:cNvSpPr/>
          <p:nvPr/>
        </p:nvSpPr>
        <p:spPr>
          <a:xfrm rot="5400000">
            <a:off x="4521763" y="3038249"/>
            <a:ext cx="661984" cy="3323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6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5B32AD-5D01-42B7-86CC-2BDEAFC31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560E59-BDF5-4E5D-ACF9-1CBAD3CF9001}"/>
              </a:ext>
            </a:extLst>
          </p:cNvPr>
          <p:cNvSpPr/>
          <p:nvPr/>
        </p:nvSpPr>
        <p:spPr>
          <a:xfrm>
            <a:off x="767408" y="1504774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1B3314-3DD2-48F4-8D4E-0AF15DA0B222}"/>
              </a:ext>
            </a:extLst>
          </p:cNvPr>
          <p:cNvSpPr/>
          <p:nvPr/>
        </p:nvSpPr>
        <p:spPr>
          <a:xfrm>
            <a:off x="3494262" y="1360337"/>
            <a:ext cx="3486099" cy="5740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2800" dirty="0"/>
              <a:t>任务分配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0AED5E-8101-435F-8455-D2A0F3C96129}"/>
              </a:ext>
            </a:extLst>
          </p:cNvPr>
          <p:cNvSpPr txBox="1"/>
          <p:nvPr/>
        </p:nvSpPr>
        <p:spPr>
          <a:xfrm>
            <a:off x="704851" y="2996952"/>
            <a:ext cx="5976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获得需要跟踪的股票列表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若干支股票为一组，将跟踪每组股票定义为一个任务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定义了若干任务后，由</a:t>
            </a:r>
            <a:r>
              <a:rPr lang="en-US" altLang="zh-CN" dirty="0"/>
              <a:t>rain</a:t>
            </a:r>
            <a:r>
              <a:rPr lang="zh-CN" altLang="en-US" dirty="0"/>
              <a:t>将任务分发运行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2D1A00-436F-4814-A234-B043749D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88871"/>
            <a:ext cx="5102693" cy="34736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B96EA9-20A8-4394-B3E8-B5FD19531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56" y="3195758"/>
            <a:ext cx="3238059" cy="33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654845" cy="457994"/>
          </a:xfrm>
        </p:spPr>
        <p:txBody>
          <a:bodyPr/>
          <a:lstStyle/>
          <a:p>
            <a:r>
              <a:rPr lang="en-US" altLang="zh-CN" dirty="0">
                <a:sym typeface="Source Han Serif SC" panose="02020400000000000000" pitchFamily="18" charset="-122"/>
              </a:rPr>
              <a:t>CONTENTS</a:t>
            </a:r>
            <a:endParaRPr lang="zh-CN" altLang="en-US" dirty="0">
              <a:sym typeface="Source Han Serif SC" panose="020204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700808"/>
            <a:ext cx="12192000" cy="4320480"/>
          </a:xfrm>
          <a:prstGeom prst="rect">
            <a:avLst/>
          </a:prstGeom>
          <a:blipFill rotWithShape="1">
            <a:blip r:embed="rId2"/>
            <a:srcRect/>
            <a:stretch>
              <a:fillRect t="-48381" b="-9363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9" y="1967073"/>
            <a:ext cx="7219950" cy="74295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958610"/>
            <a:ext cx="191344" cy="74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7900" y="2153882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one</a:t>
            </a:r>
            <a:r>
              <a:rPr lang="en-US" altLang="zh-CN" sz="2000" dirty="0">
                <a:solidFill>
                  <a:schemeClr val="accent1"/>
                </a:solidFill>
              </a:rPr>
              <a:t>           </a:t>
            </a:r>
            <a:r>
              <a:rPr lang="zh-CN" altLang="en-US" dirty="0">
                <a:solidFill>
                  <a:schemeClr val="accent1"/>
                </a:solidFill>
              </a:rPr>
              <a:t>项目简介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78A093-1FC3-478C-AB81-5E7B1BF222FF}"/>
              </a:ext>
            </a:extLst>
          </p:cNvPr>
          <p:cNvSpPr/>
          <p:nvPr/>
        </p:nvSpPr>
        <p:spPr>
          <a:xfrm>
            <a:off x="0" y="2984234"/>
            <a:ext cx="7219950" cy="74295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EE7F3C-DB6C-400E-9DF7-B5300C89094E}"/>
              </a:ext>
            </a:extLst>
          </p:cNvPr>
          <p:cNvSpPr/>
          <p:nvPr/>
        </p:nvSpPr>
        <p:spPr>
          <a:xfrm>
            <a:off x="0" y="2975771"/>
            <a:ext cx="191344" cy="74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6B7A29-5510-48FF-9F76-DE05BA67F5B6}"/>
              </a:ext>
            </a:extLst>
          </p:cNvPr>
          <p:cNvSpPr txBox="1"/>
          <p:nvPr/>
        </p:nvSpPr>
        <p:spPr>
          <a:xfrm>
            <a:off x="467900" y="3171043"/>
            <a:ext cx="303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two           </a:t>
            </a:r>
            <a:r>
              <a:rPr lang="zh-CN" altLang="en-US" dirty="0">
                <a:solidFill>
                  <a:schemeClr val="accent1"/>
                </a:solidFill>
              </a:rPr>
              <a:t>设计与实现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A951F3-ED94-49A4-83B6-C90FE99DBB89}"/>
              </a:ext>
            </a:extLst>
          </p:cNvPr>
          <p:cNvSpPr/>
          <p:nvPr/>
        </p:nvSpPr>
        <p:spPr>
          <a:xfrm>
            <a:off x="4977106" y="4002051"/>
            <a:ext cx="7219950" cy="74295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A33496-6816-439C-A1A5-DCB9A321F404}"/>
              </a:ext>
            </a:extLst>
          </p:cNvPr>
          <p:cNvSpPr/>
          <p:nvPr/>
        </p:nvSpPr>
        <p:spPr>
          <a:xfrm>
            <a:off x="4972050" y="5019378"/>
            <a:ext cx="7219950" cy="74295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DA6A9B-7FEC-4910-89B5-15DBB0A37B59}"/>
              </a:ext>
            </a:extLst>
          </p:cNvPr>
          <p:cNvSpPr/>
          <p:nvPr/>
        </p:nvSpPr>
        <p:spPr>
          <a:xfrm>
            <a:off x="12003184" y="5011424"/>
            <a:ext cx="191344" cy="74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5EBA4D-0A66-4BAC-8F35-6FAE4F5E528C}"/>
              </a:ext>
            </a:extLst>
          </p:cNvPr>
          <p:cNvSpPr/>
          <p:nvPr/>
        </p:nvSpPr>
        <p:spPr>
          <a:xfrm>
            <a:off x="12003184" y="4001806"/>
            <a:ext cx="191344" cy="74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BB15FC-E8B5-43C0-ACCC-02DD0E6B8C52}"/>
              </a:ext>
            </a:extLst>
          </p:cNvPr>
          <p:cNvSpPr txBox="1"/>
          <p:nvPr/>
        </p:nvSpPr>
        <p:spPr>
          <a:xfrm>
            <a:off x="5663952" y="5201387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four              </a:t>
            </a:r>
            <a:r>
              <a:rPr lang="zh-CN" altLang="en-US" dirty="0">
                <a:solidFill>
                  <a:schemeClr val="accent1"/>
                </a:solidFill>
              </a:rPr>
              <a:t>未来展望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8F5186-09BA-49F1-BBEB-250CD477706F}"/>
              </a:ext>
            </a:extLst>
          </p:cNvPr>
          <p:cNvSpPr txBox="1"/>
          <p:nvPr/>
        </p:nvSpPr>
        <p:spPr>
          <a:xfrm>
            <a:off x="5663952" y="4196803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Part three            </a:t>
            </a:r>
            <a:r>
              <a:rPr lang="zh-CN" altLang="en-US" dirty="0">
                <a:solidFill>
                  <a:schemeClr val="accent1"/>
                </a:solidFill>
              </a:rPr>
              <a:t>取得的成果：一个量化交易程序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65A373-EBE5-4563-AABD-4E3178980969}"/>
              </a:ext>
            </a:extLst>
          </p:cNvPr>
          <p:cNvSpPr txBox="1"/>
          <p:nvPr/>
        </p:nvSpPr>
        <p:spPr>
          <a:xfrm>
            <a:off x="10200456" y="22226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SP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zh-CN" sz="2400" b="1" dirty="0">
                <a:solidFill>
                  <a:srgbClr val="002060"/>
                </a:solidFill>
              </a:rPr>
              <a:t>D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altLang="zh-CN" sz="2400" b="1" dirty="0">
                <a:solidFill>
                  <a:srgbClr val="FFC000"/>
                </a:solidFill>
              </a:rPr>
              <a:t>R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B6654-AB5C-4D1F-B223-E9FCF5F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0DA01-BB98-43DB-8948-C1C8168A2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92F67-CBB3-48F0-B163-A21DF2BE4357}"/>
              </a:ext>
            </a:extLst>
          </p:cNvPr>
          <p:cNvSpPr/>
          <p:nvPr/>
        </p:nvSpPr>
        <p:spPr>
          <a:xfrm>
            <a:off x="767408" y="1504774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73E50E-C8C6-4B83-B4C8-E507A7466CBC}"/>
              </a:ext>
            </a:extLst>
          </p:cNvPr>
          <p:cNvSpPr/>
          <p:nvPr/>
        </p:nvSpPr>
        <p:spPr>
          <a:xfrm>
            <a:off x="3494262" y="1360337"/>
            <a:ext cx="3486099" cy="5740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2800" dirty="0"/>
              <a:t>数据获取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2CD3A5-9450-412D-8110-9AA0573518F7}"/>
              </a:ext>
            </a:extLst>
          </p:cNvPr>
          <p:cNvSpPr txBox="1"/>
          <p:nvPr/>
        </p:nvSpPr>
        <p:spPr>
          <a:xfrm>
            <a:off x="704851" y="2996952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多线程地获取股票数据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获取数据包括时间，交易价格，卖家与买家的出价等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无法直接对接交易柜台</a:t>
            </a:r>
            <a:endParaRPr lang="en-US" altLang="zh-CN" dirty="0"/>
          </a:p>
          <a:p>
            <a:r>
              <a:rPr lang="zh-CN" altLang="en-US" dirty="0"/>
              <a:t>选择使用新浪股票</a:t>
            </a:r>
            <a:r>
              <a:rPr lang="en-US" altLang="zh-CN" dirty="0"/>
              <a:t>API</a:t>
            </a:r>
            <a:r>
              <a:rPr lang="zh-CN" altLang="en-US" dirty="0"/>
              <a:t>获取数据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14FCED-D623-4B6F-94CA-74806393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259038"/>
            <a:ext cx="45910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B6654-AB5C-4D1F-B223-E9FCF5F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0DA01-BB98-43DB-8948-C1C8168A2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92F67-CBB3-48F0-B163-A21DF2BE4357}"/>
              </a:ext>
            </a:extLst>
          </p:cNvPr>
          <p:cNvSpPr/>
          <p:nvPr/>
        </p:nvSpPr>
        <p:spPr>
          <a:xfrm>
            <a:off x="767408" y="1504774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73E50E-C8C6-4B83-B4C8-E507A7466CBC}"/>
              </a:ext>
            </a:extLst>
          </p:cNvPr>
          <p:cNvSpPr/>
          <p:nvPr/>
        </p:nvSpPr>
        <p:spPr>
          <a:xfrm>
            <a:off x="3494262" y="1360337"/>
            <a:ext cx="3486099" cy="5740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2800" dirty="0"/>
              <a:t>数据写入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2CD3A5-9450-412D-8110-9AA0573518F7}"/>
              </a:ext>
            </a:extLst>
          </p:cNvPr>
          <p:cNvSpPr txBox="1"/>
          <p:nvPr/>
        </p:nvSpPr>
        <p:spPr>
          <a:xfrm>
            <a:off x="704851" y="2996952"/>
            <a:ext cx="5976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接口接收无类型的数据写入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同时写入的还有数据类型、数据长度与时间戳（以纳秒为单位）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以指定的 </a:t>
            </a:r>
            <a:r>
              <a:rPr lang="en-US" altLang="zh-CN" dirty="0"/>
              <a:t>.journal </a:t>
            </a:r>
            <a:r>
              <a:rPr lang="zh-CN" altLang="en-US" dirty="0"/>
              <a:t>格式存放在用户指定目录下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F0C544-5D4B-410B-AFC7-2F21B9D5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598171"/>
            <a:ext cx="4973269" cy="57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B6654-AB5C-4D1F-B223-E9FCF5F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0DA01-BB98-43DB-8948-C1C8168A2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92F67-CBB3-48F0-B163-A21DF2BE4357}"/>
              </a:ext>
            </a:extLst>
          </p:cNvPr>
          <p:cNvSpPr/>
          <p:nvPr/>
        </p:nvSpPr>
        <p:spPr>
          <a:xfrm>
            <a:off x="767408" y="1504774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73E50E-C8C6-4B83-B4C8-E507A7466CBC}"/>
              </a:ext>
            </a:extLst>
          </p:cNvPr>
          <p:cNvSpPr/>
          <p:nvPr/>
        </p:nvSpPr>
        <p:spPr>
          <a:xfrm>
            <a:off x="3494262" y="1360337"/>
            <a:ext cx="3486099" cy="5740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2800" dirty="0"/>
              <a:t>数据分析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2CD3A5-9450-412D-8110-9AA0573518F7}"/>
              </a:ext>
            </a:extLst>
          </p:cNvPr>
          <p:cNvSpPr txBox="1"/>
          <p:nvPr/>
        </p:nvSpPr>
        <p:spPr>
          <a:xfrm>
            <a:off x="726544" y="2364878"/>
            <a:ext cx="5976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使用均线策略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若近五天的交易额平均值高于近二十天的交易额平均值一定数额，则选择买入</a:t>
            </a:r>
            <a:r>
              <a:rPr lang="en-US" altLang="zh-CN" dirty="0"/>
              <a:t>1</a:t>
            </a:r>
            <a:r>
              <a:rPr lang="zh-CN" altLang="en-US" dirty="0"/>
              <a:t>单位此股。</a:t>
            </a:r>
            <a:endParaRPr lang="en-US" altLang="zh-CN" dirty="0"/>
          </a:p>
          <a:p>
            <a:r>
              <a:rPr lang="zh-CN" altLang="en-US" dirty="0"/>
              <a:t>即若有上涨趋势逐步买入。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若近五天的交易额平均值低于近二十天的交易额平均值一定数额，则选择抛出所有。</a:t>
            </a:r>
            <a:endParaRPr lang="en-US" altLang="zh-CN" dirty="0"/>
          </a:p>
          <a:p>
            <a:r>
              <a:rPr lang="zh-CN" altLang="en-US" dirty="0"/>
              <a:t>即若有下跌趋势则全部抛出。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理想情况下，可以缓慢盈利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无法参与真正交易，选择将交易日志存入本地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0C13F7-4DC0-4CEF-8683-797EE361E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23" y="294837"/>
            <a:ext cx="3610479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5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B6654-AB5C-4D1F-B223-E9FCF5F97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0DA01-BB98-43DB-8948-C1C8168A2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92F67-CBB3-48F0-B163-A21DF2BE4357}"/>
              </a:ext>
            </a:extLst>
          </p:cNvPr>
          <p:cNvSpPr/>
          <p:nvPr/>
        </p:nvSpPr>
        <p:spPr>
          <a:xfrm>
            <a:off x="767408" y="1504774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73E50E-C8C6-4B83-B4C8-E507A7466CBC}"/>
              </a:ext>
            </a:extLst>
          </p:cNvPr>
          <p:cNvSpPr/>
          <p:nvPr/>
        </p:nvSpPr>
        <p:spPr>
          <a:xfrm>
            <a:off x="3494262" y="1360337"/>
            <a:ext cx="3486099" cy="57400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2800" dirty="0"/>
              <a:t>盘后分析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2CD3A5-9450-412D-8110-9AA0573518F7}"/>
              </a:ext>
            </a:extLst>
          </p:cNvPr>
          <p:cNvSpPr txBox="1"/>
          <p:nvPr/>
        </p:nvSpPr>
        <p:spPr>
          <a:xfrm>
            <a:off x="682156" y="2684356"/>
            <a:ext cx="627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写入的数据均保存在用户指定目录下，以 </a:t>
            </a:r>
            <a:r>
              <a:rPr lang="en-US" altLang="zh-CN" dirty="0"/>
              <a:t>.journal </a:t>
            </a:r>
            <a:r>
              <a:rPr lang="zh-CN" altLang="en-US" dirty="0"/>
              <a:t>格式存储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提供相应接口可以便捷地将数据打印或导出为</a:t>
            </a:r>
            <a:r>
              <a:rPr lang="en-US" altLang="zh-CN" dirty="0"/>
              <a:t>csv</a:t>
            </a:r>
            <a:r>
              <a:rPr lang="zh-CN" altLang="en-US" dirty="0"/>
              <a:t>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422038-CB41-4B41-BE3C-28C68E1AB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365104"/>
            <a:ext cx="700185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6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148897" y="3068960"/>
            <a:ext cx="1894205" cy="482447"/>
          </a:xfrm>
        </p:spPr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9378EB-D000-45A6-BC67-F953FCD72398}"/>
              </a:ext>
            </a:extLst>
          </p:cNvPr>
          <p:cNvSpPr txBox="1"/>
          <p:nvPr/>
        </p:nvSpPr>
        <p:spPr>
          <a:xfrm>
            <a:off x="911424" y="596516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SPIDER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222797" cy="385986"/>
          </a:xfrm>
        </p:spPr>
        <p:txBody>
          <a:bodyPr/>
          <a:lstStyle/>
          <a:p>
            <a:r>
              <a:rPr lang="zh-CN" altLang="en-US" sz="2400" dirty="0"/>
              <a:t>未来展望</a:t>
            </a:r>
          </a:p>
        </p:txBody>
      </p:sp>
      <p:sp>
        <p:nvSpPr>
          <p:cNvPr id="5" name="矩形 4"/>
          <p:cNvSpPr/>
          <p:nvPr/>
        </p:nvSpPr>
        <p:spPr>
          <a:xfrm>
            <a:off x="704850" y="1628800"/>
            <a:ext cx="1934766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4850" y="2882997"/>
            <a:ext cx="1934766" cy="43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4850" y="4193704"/>
            <a:ext cx="1934766" cy="432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3392" y="2132856"/>
            <a:ext cx="7272808" cy="3937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en-US" altLang="zh-CN" dirty="0"/>
              <a:t>Rain</a:t>
            </a:r>
            <a:r>
              <a:rPr lang="zh-CN" altLang="en-US" dirty="0"/>
              <a:t>分布式计算框架只能支持使用</a:t>
            </a:r>
            <a:r>
              <a:rPr lang="en-US" altLang="zh-CN" dirty="0"/>
              <a:t>python</a:t>
            </a:r>
            <a:r>
              <a:rPr lang="zh-CN" altLang="en-US" dirty="0"/>
              <a:t>编写的计算任务，泛用性不强。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23392" y="3400489"/>
            <a:ext cx="6840759" cy="3937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dirty="0"/>
              <a:t>考虑在</a:t>
            </a:r>
            <a:r>
              <a:rPr lang="en-US" altLang="zh-CN" dirty="0"/>
              <a:t>python</a:t>
            </a:r>
            <a:r>
              <a:rPr lang="zh-CN" altLang="en-US" dirty="0"/>
              <a:t>使用共享内存的方式与数据库交互，加速写入读出</a:t>
            </a:r>
          </a:p>
        </p:txBody>
      </p:sp>
      <p:sp>
        <p:nvSpPr>
          <p:cNvPr id="10" name="矩形 9"/>
          <p:cNvSpPr/>
          <p:nvPr/>
        </p:nvSpPr>
        <p:spPr>
          <a:xfrm>
            <a:off x="623393" y="4744141"/>
            <a:ext cx="5701208" cy="39376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dirty="0"/>
              <a:t>数据库易用性和功能性上仍待提高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445682-591C-47C4-8F6D-D0B9C100F249}"/>
              </a:ext>
            </a:extLst>
          </p:cNvPr>
          <p:cNvSpPr txBox="1"/>
          <p:nvPr/>
        </p:nvSpPr>
        <p:spPr>
          <a:xfrm>
            <a:off x="10200456" y="21989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SP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zh-CN" sz="2400" b="1" dirty="0">
                <a:solidFill>
                  <a:srgbClr val="002060"/>
                </a:solidFill>
              </a:rPr>
              <a:t>D</a:t>
            </a:r>
            <a:r>
              <a:rPr lang="en-US" altLang="zh-CN" sz="2400" b="1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altLang="zh-CN" sz="2400" b="1" dirty="0">
                <a:solidFill>
                  <a:srgbClr val="FFC000"/>
                </a:solidFill>
              </a:rPr>
              <a:t>R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48CAF7-C4DA-46CA-A482-027F6F750BBE}"/>
              </a:ext>
            </a:extLst>
          </p:cNvPr>
          <p:cNvSpPr/>
          <p:nvPr/>
        </p:nvSpPr>
        <p:spPr>
          <a:xfrm>
            <a:off x="704850" y="5467791"/>
            <a:ext cx="1934766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03C634-911C-417E-BA74-6C827B428CA5}"/>
              </a:ext>
            </a:extLst>
          </p:cNvPr>
          <p:cNvSpPr txBox="1"/>
          <p:nvPr/>
        </p:nvSpPr>
        <p:spPr>
          <a:xfrm>
            <a:off x="623392" y="6083116"/>
            <a:ext cx="36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使用更加优秀的策略</a:t>
            </a:r>
          </a:p>
        </p:txBody>
      </p:sp>
    </p:spTree>
    <p:extLst>
      <p:ext uri="{BB962C8B-B14F-4D97-AF65-F5344CB8AC3E}">
        <p14:creationId xmlns:p14="http://schemas.microsoft.com/office/powerpoint/2010/main" val="393708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24094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524250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624981" y="3263384"/>
            <a:ext cx="5022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>
                <a:solidFill>
                  <a:schemeClr val="accent1"/>
                </a:solidFill>
              </a:rPr>
              <a:t>THANK YOU</a:t>
            </a:r>
            <a:endParaRPr kumimoji="1" lang="zh-CN" altLang="en-US" sz="7200" dirty="0">
              <a:solidFill>
                <a:schemeClr val="accent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7406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9733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25341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6AC628B-03D6-456E-9D5C-94C51445BA48}"/>
              </a:ext>
            </a:extLst>
          </p:cNvPr>
          <p:cNvSpPr txBox="1"/>
          <p:nvPr/>
        </p:nvSpPr>
        <p:spPr>
          <a:xfrm>
            <a:off x="5506008" y="1912032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SPIDER</a:t>
            </a:r>
            <a:endParaRPr lang="zh-CN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159896" y="3068960"/>
            <a:ext cx="1691702" cy="482447"/>
          </a:xfr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7BE8FF-CC44-4F57-B97D-AC9C5DC35D85}"/>
              </a:ext>
            </a:extLst>
          </p:cNvPr>
          <p:cNvSpPr txBox="1"/>
          <p:nvPr/>
        </p:nvSpPr>
        <p:spPr>
          <a:xfrm>
            <a:off x="839416" y="596516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/>
                </a:solidFill>
              </a:rPr>
              <a:t>SPIDER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Source Han Serif SC" panose="02020400000000000000" pitchFamily="18" charset="-122"/>
              </a:rPr>
              <a:t>通过连接现有的分布式计算框架与时序数据库来搭建平台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badi" panose="020B0604020104020204" pitchFamily="34" charset="0"/>
              </a:rPr>
              <a:t>项目简介</a:t>
            </a:r>
          </a:p>
        </p:txBody>
      </p:sp>
      <p:sp>
        <p:nvSpPr>
          <p:cNvPr id="55" name="矩形 54"/>
          <p:cNvSpPr/>
          <p:nvPr/>
        </p:nvSpPr>
        <p:spPr>
          <a:xfrm>
            <a:off x="6102669" y="2132856"/>
            <a:ext cx="4817867" cy="176498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975091" y="2562000"/>
            <a:ext cx="139875" cy="906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962793" y="4759030"/>
            <a:ext cx="139875" cy="906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F0284EB-0DC8-4482-A27E-62A65E95646E}"/>
              </a:ext>
            </a:extLst>
          </p:cNvPr>
          <p:cNvSpPr txBox="1"/>
          <p:nvPr/>
        </p:nvSpPr>
        <p:spPr>
          <a:xfrm>
            <a:off x="10200456" y="33265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SPIDER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FB21BD8-BB93-459D-A411-4305CB3EAE7B}"/>
              </a:ext>
            </a:extLst>
          </p:cNvPr>
          <p:cNvSpPr/>
          <p:nvPr/>
        </p:nvSpPr>
        <p:spPr>
          <a:xfrm>
            <a:off x="6114966" y="4329886"/>
            <a:ext cx="4817867" cy="176498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形 74">
            <a:extLst>
              <a:ext uri="{FF2B5EF4-FFF2-40B4-BE49-F238E27FC236}">
                <a16:creationId xmlns:a16="http://schemas.microsoft.com/office/drawing/2014/main" id="{DB50B053-26ED-465A-AF64-DE61CE4BC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652" y="2303362"/>
            <a:ext cx="1439077" cy="1423968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FEEF7EA-C982-4302-8419-24FD942EE5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4759030"/>
            <a:ext cx="2098049" cy="905158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E0C8DDB7-733E-4AC9-A580-3EB5D31AB96C}"/>
              </a:ext>
            </a:extLst>
          </p:cNvPr>
          <p:cNvSpPr txBox="1"/>
          <p:nvPr/>
        </p:nvSpPr>
        <p:spPr>
          <a:xfrm>
            <a:off x="6258743" y="2672116"/>
            <a:ext cx="2339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分布式计算框架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Rain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4DE25F6-DFE8-4300-9751-12DC3C0D5443}"/>
              </a:ext>
            </a:extLst>
          </p:cNvPr>
          <p:cNvSpPr txBox="1"/>
          <p:nvPr/>
        </p:nvSpPr>
        <p:spPr>
          <a:xfrm>
            <a:off x="6566523" y="4833942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时序数据库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 err="1">
                <a:solidFill>
                  <a:schemeClr val="bg1"/>
                </a:solidFill>
              </a:rPr>
              <a:t>yijinjing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E80767B6-ED57-405F-A394-C7EB8E1151D4}"/>
              </a:ext>
            </a:extLst>
          </p:cNvPr>
          <p:cNvSpPr/>
          <p:nvPr/>
        </p:nvSpPr>
        <p:spPr>
          <a:xfrm>
            <a:off x="4922109" y="4844794"/>
            <a:ext cx="1122919" cy="7336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1" name="右箭头 17">
            <a:extLst>
              <a:ext uri="{FF2B5EF4-FFF2-40B4-BE49-F238E27FC236}">
                <a16:creationId xmlns:a16="http://schemas.microsoft.com/office/drawing/2014/main" id="{44079966-C74B-45B1-9666-40B3FA9E8E37}"/>
              </a:ext>
            </a:extLst>
          </p:cNvPr>
          <p:cNvSpPr/>
          <p:nvPr/>
        </p:nvSpPr>
        <p:spPr>
          <a:xfrm rot="10800000">
            <a:off x="5184687" y="5033520"/>
            <a:ext cx="578998" cy="3561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605DA7C-2600-40EE-9E19-FBEB0AE1CBF6}"/>
              </a:ext>
            </a:extLst>
          </p:cNvPr>
          <p:cNvSpPr/>
          <p:nvPr/>
        </p:nvSpPr>
        <p:spPr>
          <a:xfrm>
            <a:off x="4923881" y="2648531"/>
            <a:ext cx="1122919" cy="7336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3" name="右箭头 17">
            <a:extLst>
              <a:ext uri="{FF2B5EF4-FFF2-40B4-BE49-F238E27FC236}">
                <a16:creationId xmlns:a16="http://schemas.microsoft.com/office/drawing/2014/main" id="{9DEF1743-CA41-4149-B4C0-DE4CEC9225FA}"/>
              </a:ext>
            </a:extLst>
          </p:cNvPr>
          <p:cNvSpPr/>
          <p:nvPr/>
        </p:nvSpPr>
        <p:spPr>
          <a:xfrm rot="10800000">
            <a:off x="5184687" y="2837257"/>
            <a:ext cx="578998" cy="3561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F742D94-530F-4600-818B-2D39FDD97172}"/>
              </a:ext>
            </a:extLst>
          </p:cNvPr>
          <p:cNvSpPr/>
          <p:nvPr/>
        </p:nvSpPr>
        <p:spPr>
          <a:xfrm>
            <a:off x="4079776" y="2132856"/>
            <a:ext cx="884008" cy="396201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F97913-8FDB-4706-81B0-F0AA19C48A10}"/>
              </a:ext>
            </a:extLst>
          </p:cNvPr>
          <p:cNvSpPr txBox="1"/>
          <p:nvPr/>
        </p:nvSpPr>
        <p:spPr>
          <a:xfrm>
            <a:off x="4275558" y="3811214"/>
            <a:ext cx="492443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结合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3062074-60BD-4F0D-9096-DCB67F8FE2CB}"/>
              </a:ext>
            </a:extLst>
          </p:cNvPr>
          <p:cNvSpPr/>
          <p:nvPr/>
        </p:nvSpPr>
        <p:spPr>
          <a:xfrm>
            <a:off x="1271464" y="2132856"/>
            <a:ext cx="2210423" cy="396201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C1892E1-3597-4158-9AFC-BF50B69FFB1B}"/>
              </a:ext>
            </a:extLst>
          </p:cNvPr>
          <p:cNvSpPr txBox="1"/>
          <p:nvPr/>
        </p:nvSpPr>
        <p:spPr>
          <a:xfrm>
            <a:off x="1481454" y="3541280"/>
            <a:ext cx="17904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sym typeface="Source Han Serif SC" panose="02020400000000000000" pitchFamily="18" charset="-122"/>
              </a:rPr>
              <a:t>可利用分布式计算处理时序数据的平台</a:t>
            </a:r>
            <a:endParaRPr lang="en-US" altLang="zh-CN" sz="2000" dirty="0">
              <a:solidFill>
                <a:schemeClr val="bg1"/>
              </a:solidFill>
              <a:sym typeface="Source Han Serif SC" panose="02020400000000000000" pitchFamily="18" charset="-122"/>
            </a:endParaRPr>
          </a:p>
          <a:p>
            <a:pPr algn="ctr"/>
            <a:endParaRPr lang="en-US" altLang="zh-CN" dirty="0">
              <a:solidFill>
                <a:schemeClr val="bg1"/>
              </a:solidFill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2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B60BBCE-1824-4998-A735-02600E3D4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主要特点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14E1BA-4D27-431B-BE00-0EB09ACA9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A03E80C-2976-4C76-97C9-CB5B558605EB}"/>
              </a:ext>
            </a:extLst>
          </p:cNvPr>
          <p:cNvSpPr/>
          <p:nvPr/>
        </p:nvSpPr>
        <p:spPr>
          <a:xfrm>
            <a:off x="2135560" y="1506280"/>
            <a:ext cx="2448272" cy="242677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分布式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6165DBE-AA73-46A5-8D6D-A51BD60384D7}"/>
              </a:ext>
            </a:extLst>
          </p:cNvPr>
          <p:cNvSpPr/>
          <p:nvPr/>
        </p:nvSpPr>
        <p:spPr>
          <a:xfrm>
            <a:off x="7608168" y="1506280"/>
            <a:ext cx="2448272" cy="242677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实时性与数据持久化的兼顾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A890ED-6521-4D0A-B9F2-CA063DEF6561}"/>
              </a:ext>
            </a:extLst>
          </p:cNvPr>
          <p:cNvSpPr txBox="1"/>
          <p:nvPr/>
        </p:nvSpPr>
        <p:spPr>
          <a:xfrm>
            <a:off x="1055440" y="4437112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以低成本组建集群，并在平台上以简易的方式定义任务，分发给节点运行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354FF-66D8-469B-9A91-49038DF3B2F1}"/>
              </a:ext>
            </a:extLst>
          </p:cNvPr>
          <p:cNvSpPr txBox="1"/>
          <p:nvPr/>
        </p:nvSpPr>
        <p:spPr>
          <a:xfrm>
            <a:off x="6744072" y="443711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利用数据库特性，减少存入磁盘的过程对运行效率的影响</a:t>
            </a:r>
          </a:p>
        </p:txBody>
      </p:sp>
    </p:spTree>
    <p:extLst>
      <p:ext uri="{BB962C8B-B14F-4D97-AF65-F5344CB8AC3E}">
        <p14:creationId xmlns:p14="http://schemas.microsoft.com/office/powerpoint/2010/main" val="214765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badi" panose="020B0604020104020204" pitchFamily="34" charset="0"/>
              </a:rPr>
              <a:t>项目简介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F0284EB-0DC8-4482-A27E-62A65E95646E}"/>
              </a:ext>
            </a:extLst>
          </p:cNvPr>
          <p:cNvSpPr txBox="1"/>
          <p:nvPr/>
        </p:nvSpPr>
        <p:spPr>
          <a:xfrm>
            <a:off x="10200456" y="33265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SPIDER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7" name="文本3">
            <a:extLst>
              <a:ext uri="{FF2B5EF4-FFF2-40B4-BE49-F238E27FC236}">
                <a16:creationId xmlns:a16="http://schemas.microsoft.com/office/drawing/2014/main" id="{DE2DE9D8-3A36-47D7-BAD9-3B4BADC4FA1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513668" y="1885459"/>
            <a:ext cx="6255781" cy="2742692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4719FAA-7100-42F4-B9D8-9C1F6B3B033C}"/>
              </a:ext>
            </a:extLst>
          </p:cNvPr>
          <p:cNvSpPr/>
          <p:nvPr/>
        </p:nvSpPr>
        <p:spPr>
          <a:xfrm>
            <a:off x="828787" y="2497026"/>
            <a:ext cx="1501497" cy="1501500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DC120B4-3148-44F6-A2D3-FE1A3201B445}"/>
              </a:ext>
            </a:extLst>
          </p:cNvPr>
          <p:cNvGrpSpPr/>
          <p:nvPr/>
        </p:nvGrpSpPr>
        <p:grpSpPr>
          <a:xfrm>
            <a:off x="966335" y="2833679"/>
            <a:ext cx="1244458" cy="913327"/>
            <a:chOff x="8922206" y="2437732"/>
            <a:chExt cx="1019785" cy="935231"/>
          </a:xfrm>
        </p:grpSpPr>
        <p:sp>
          <p:nvSpPr>
            <p:cNvPr id="82" name="文本框 37">
              <a:extLst>
                <a:ext uri="{FF2B5EF4-FFF2-40B4-BE49-F238E27FC236}">
                  <a16:creationId xmlns:a16="http://schemas.microsoft.com/office/drawing/2014/main" id="{5CBFBC0E-50C8-4DDA-85DD-BE50A92EEA36}"/>
                </a:ext>
              </a:extLst>
            </p:cNvPr>
            <p:cNvSpPr txBox="1"/>
            <p:nvPr/>
          </p:nvSpPr>
          <p:spPr>
            <a:xfrm>
              <a:off x="8931338" y="2437732"/>
              <a:ext cx="1010653" cy="93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文本框 38">
              <a:extLst>
                <a:ext uri="{FF2B5EF4-FFF2-40B4-BE49-F238E27FC236}">
                  <a16:creationId xmlns:a16="http://schemas.microsoft.com/office/drawing/2014/main" id="{F4F5C773-B9C7-416F-A147-3CCAA6E4B43E}"/>
                </a:ext>
              </a:extLst>
            </p:cNvPr>
            <p:cNvSpPr txBox="1"/>
            <p:nvPr/>
          </p:nvSpPr>
          <p:spPr>
            <a:xfrm>
              <a:off x="8922206" y="2445047"/>
              <a:ext cx="1010653" cy="850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主要用于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48F27D4B-7442-4010-BF4B-47F90C4745D1}"/>
              </a:ext>
            </a:extLst>
          </p:cNvPr>
          <p:cNvSpPr txBox="1"/>
          <p:nvPr/>
        </p:nvSpPr>
        <p:spPr>
          <a:xfrm>
            <a:off x="3749817" y="2275739"/>
            <a:ext cx="1000647" cy="2212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E0293AD-7452-4923-86DC-B941319C1AE7}"/>
              </a:ext>
            </a:extLst>
          </p:cNvPr>
          <p:cNvGrpSpPr/>
          <p:nvPr/>
        </p:nvGrpSpPr>
        <p:grpSpPr>
          <a:xfrm>
            <a:off x="2862654" y="2080192"/>
            <a:ext cx="1237983" cy="2251387"/>
            <a:chOff x="3237545" y="4561747"/>
            <a:chExt cx="1146960" cy="1146960"/>
          </a:xfrm>
        </p:grpSpPr>
        <p:sp>
          <p:nvSpPr>
            <p:cNvPr id="89" name="圆角矩形 38">
              <a:extLst>
                <a:ext uri="{FF2B5EF4-FFF2-40B4-BE49-F238E27FC236}">
                  <a16:creationId xmlns:a16="http://schemas.microsoft.com/office/drawing/2014/main" id="{BC221ED6-F6F5-4BF7-86BF-5E21FBFE5733}"/>
                </a:ext>
              </a:extLst>
            </p:cNvPr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5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圆角矩形 39">
              <a:extLst>
                <a:ext uri="{FF2B5EF4-FFF2-40B4-BE49-F238E27FC236}">
                  <a16:creationId xmlns:a16="http://schemas.microsoft.com/office/drawing/2014/main" id="{084DC0B2-8753-459A-84BC-456DEC766021}"/>
                </a:ext>
              </a:extLst>
            </p:cNvPr>
            <p:cNvSpPr/>
            <p:nvPr/>
          </p:nvSpPr>
          <p:spPr>
            <a:xfrm>
              <a:off x="3329042" y="4642031"/>
              <a:ext cx="976147" cy="986387"/>
            </a:xfrm>
            <a:prstGeom prst="roundRect">
              <a:avLst>
                <a:gd name="adj" fmla="val 9613"/>
              </a:avLst>
            </a:prstGeom>
            <a:noFill/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DF35D44D-1B28-41C3-8AB5-181CA674242A}"/>
              </a:ext>
            </a:extLst>
          </p:cNvPr>
          <p:cNvSpPr txBox="1"/>
          <p:nvPr/>
        </p:nvSpPr>
        <p:spPr>
          <a:xfrm>
            <a:off x="2981321" y="3008363"/>
            <a:ext cx="1000647" cy="2706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证券交易与量化分析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5D86B0AA-3422-455C-BC82-49968B7BC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91" y="2182031"/>
            <a:ext cx="5158915" cy="214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7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E754FD-E527-4205-8C57-298D1F883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分布式框架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EA4C11-66AA-4CF2-875C-35C5B572C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F7EF03-B304-4D71-8F69-3B9C23D93A32}"/>
              </a:ext>
            </a:extLst>
          </p:cNvPr>
          <p:cNvSpPr/>
          <p:nvPr/>
        </p:nvSpPr>
        <p:spPr>
          <a:xfrm>
            <a:off x="911424" y="2599508"/>
            <a:ext cx="1975008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主机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server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4DA4F6A-E559-4CF0-9D74-95271FC35E26}"/>
              </a:ext>
            </a:extLst>
          </p:cNvPr>
          <p:cNvSpPr/>
          <p:nvPr/>
        </p:nvSpPr>
        <p:spPr>
          <a:xfrm>
            <a:off x="4578620" y="1042766"/>
            <a:ext cx="1656184" cy="158417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从机</a:t>
            </a:r>
          </a:p>
        </p:txBody>
      </p:sp>
      <p:sp>
        <p:nvSpPr>
          <p:cNvPr id="8" name="右箭头 17">
            <a:extLst>
              <a:ext uri="{FF2B5EF4-FFF2-40B4-BE49-F238E27FC236}">
                <a16:creationId xmlns:a16="http://schemas.microsoft.com/office/drawing/2014/main" id="{1CCA6AC1-E6F0-418D-AC59-1916BFC86DE4}"/>
              </a:ext>
            </a:extLst>
          </p:cNvPr>
          <p:cNvSpPr/>
          <p:nvPr/>
        </p:nvSpPr>
        <p:spPr>
          <a:xfrm>
            <a:off x="2882031" y="3393528"/>
            <a:ext cx="2781921" cy="3561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任务分发</a:t>
            </a:r>
          </a:p>
        </p:txBody>
      </p:sp>
      <p:sp>
        <p:nvSpPr>
          <p:cNvPr id="9" name="右箭头 17">
            <a:extLst>
              <a:ext uri="{FF2B5EF4-FFF2-40B4-BE49-F238E27FC236}">
                <a16:creationId xmlns:a16="http://schemas.microsoft.com/office/drawing/2014/main" id="{50F6ECF7-7014-47E3-86D5-9160FCF61064}"/>
              </a:ext>
            </a:extLst>
          </p:cNvPr>
          <p:cNvSpPr/>
          <p:nvPr/>
        </p:nvSpPr>
        <p:spPr>
          <a:xfrm rot="20143329">
            <a:off x="2695028" y="2514625"/>
            <a:ext cx="2132142" cy="3561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任务分发</a:t>
            </a:r>
          </a:p>
        </p:txBody>
      </p:sp>
      <p:sp>
        <p:nvSpPr>
          <p:cNvPr id="10" name="右箭头 17">
            <a:extLst>
              <a:ext uri="{FF2B5EF4-FFF2-40B4-BE49-F238E27FC236}">
                <a16:creationId xmlns:a16="http://schemas.microsoft.com/office/drawing/2014/main" id="{873CCAA6-4E87-4A86-A66F-288D959F8566}"/>
              </a:ext>
            </a:extLst>
          </p:cNvPr>
          <p:cNvSpPr/>
          <p:nvPr/>
        </p:nvSpPr>
        <p:spPr>
          <a:xfrm rot="1647405">
            <a:off x="2612488" y="4390300"/>
            <a:ext cx="2203840" cy="3561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任务分发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3A8077C-7C2E-41FB-AD0F-4FB1324E195B}"/>
              </a:ext>
            </a:extLst>
          </p:cNvPr>
          <p:cNvSpPr/>
          <p:nvPr/>
        </p:nvSpPr>
        <p:spPr>
          <a:xfrm>
            <a:off x="5663952" y="2786511"/>
            <a:ext cx="1656184" cy="158417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从机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FCB7B1-F384-4BF7-AAED-2328E058AF09}"/>
              </a:ext>
            </a:extLst>
          </p:cNvPr>
          <p:cNvSpPr/>
          <p:nvPr/>
        </p:nvSpPr>
        <p:spPr>
          <a:xfrm>
            <a:off x="4588517" y="4666661"/>
            <a:ext cx="1656184" cy="158417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从机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A426E4-274D-4860-9582-6309F411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34" y="2605775"/>
            <a:ext cx="2619376" cy="1738313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5DC78BB7-8BEF-48C8-AAFD-D8B41F37AAA7}"/>
              </a:ext>
            </a:extLst>
          </p:cNvPr>
          <p:cNvSpPr/>
          <p:nvPr/>
        </p:nvSpPr>
        <p:spPr>
          <a:xfrm>
            <a:off x="7320136" y="3635721"/>
            <a:ext cx="1626905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交易信息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1430334C-05DE-476A-A5EF-2568886C218C}"/>
              </a:ext>
            </a:extLst>
          </p:cNvPr>
          <p:cNvSpPr/>
          <p:nvPr/>
        </p:nvSpPr>
        <p:spPr>
          <a:xfrm rot="10800000">
            <a:off x="7263767" y="3173593"/>
            <a:ext cx="1656185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53A30-C558-485F-B519-DAF7D4DC8B19}"/>
              </a:ext>
            </a:extLst>
          </p:cNvPr>
          <p:cNvSpPr txBox="1"/>
          <p:nvPr/>
        </p:nvSpPr>
        <p:spPr>
          <a:xfrm>
            <a:off x="7634559" y="3167154"/>
            <a:ext cx="115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FFFF"/>
                </a:solidFill>
              </a:rPr>
              <a:t>股市数据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C76D63A-E89F-4C3E-B613-E500FCFF357C}"/>
              </a:ext>
            </a:extLst>
          </p:cNvPr>
          <p:cNvSpPr/>
          <p:nvPr/>
        </p:nvSpPr>
        <p:spPr>
          <a:xfrm rot="20515294">
            <a:off x="6190392" y="4987442"/>
            <a:ext cx="3693411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交易信息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753FFCC-6792-4E81-8D0A-20303EE48628}"/>
              </a:ext>
            </a:extLst>
          </p:cNvPr>
          <p:cNvSpPr/>
          <p:nvPr/>
        </p:nvSpPr>
        <p:spPr>
          <a:xfrm rot="776540">
            <a:off x="6198763" y="1952277"/>
            <a:ext cx="3650778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交易信息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456CA70-D9C7-44B9-92E5-5738E21AE483}"/>
              </a:ext>
            </a:extLst>
          </p:cNvPr>
          <p:cNvSpPr/>
          <p:nvPr/>
        </p:nvSpPr>
        <p:spPr>
          <a:xfrm rot="11548402">
            <a:off x="6172332" y="2159337"/>
            <a:ext cx="2778080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AEECE4B-FB2C-4503-A9F1-DB245B43EF72}"/>
              </a:ext>
            </a:extLst>
          </p:cNvPr>
          <p:cNvSpPr/>
          <p:nvPr/>
        </p:nvSpPr>
        <p:spPr>
          <a:xfrm rot="9713936">
            <a:off x="6183914" y="4733547"/>
            <a:ext cx="2892750" cy="30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97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671F9A-C402-4E43-8FC1-9521871FF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4850" y="1050413"/>
            <a:ext cx="5401047" cy="287982"/>
          </a:xfrm>
        </p:spPr>
        <p:txBody>
          <a:bodyPr/>
          <a:lstStyle/>
          <a:p>
            <a:r>
              <a:rPr lang="zh-CN" altLang="en-US" dirty="0"/>
              <a:t>从机概况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CB862-729F-4AC5-B9DA-4F3427B1F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90088DA-C352-4E9F-B05E-BFCF8ACF2145}"/>
              </a:ext>
            </a:extLst>
          </p:cNvPr>
          <p:cNvSpPr/>
          <p:nvPr/>
        </p:nvSpPr>
        <p:spPr>
          <a:xfrm>
            <a:off x="1726436" y="3457852"/>
            <a:ext cx="1975008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TASK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6A9074F-3BAD-4505-83C4-B98DF5D459D6}"/>
              </a:ext>
            </a:extLst>
          </p:cNvPr>
          <p:cNvSpPr/>
          <p:nvPr/>
        </p:nvSpPr>
        <p:spPr>
          <a:xfrm>
            <a:off x="5108496" y="3493856"/>
            <a:ext cx="1975008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DATA</a:t>
            </a:r>
          </a:p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BASE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D24F65B-A883-4440-A495-1D82CFEA9407}"/>
              </a:ext>
            </a:extLst>
          </p:cNvPr>
          <p:cNvSpPr/>
          <p:nvPr/>
        </p:nvSpPr>
        <p:spPr>
          <a:xfrm>
            <a:off x="8490557" y="3493856"/>
            <a:ext cx="1975008" cy="1944216"/>
          </a:xfrm>
          <a:prstGeom prst="ellipse">
            <a:avLst/>
          </a:prstGeom>
          <a:solidFill>
            <a:srgbClr val="91919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DISK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36B0F55-2763-40D7-A2E8-C543940A982E}"/>
              </a:ext>
            </a:extLst>
          </p:cNvPr>
          <p:cNvSpPr/>
          <p:nvPr/>
        </p:nvSpPr>
        <p:spPr>
          <a:xfrm>
            <a:off x="3701444" y="4105924"/>
            <a:ext cx="1407052" cy="2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10DB081-FD99-42A0-BFCB-C1E76215D928}"/>
              </a:ext>
            </a:extLst>
          </p:cNvPr>
          <p:cNvSpPr/>
          <p:nvPr/>
        </p:nvSpPr>
        <p:spPr>
          <a:xfrm>
            <a:off x="7083504" y="4069895"/>
            <a:ext cx="1407052" cy="324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6D67795-7D76-458D-AED7-4ACCECB2C156}"/>
              </a:ext>
            </a:extLst>
          </p:cNvPr>
          <p:cNvSpPr/>
          <p:nvPr/>
        </p:nvSpPr>
        <p:spPr>
          <a:xfrm rot="10800000">
            <a:off x="3665926" y="4496568"/>
            <a:ext cx="1407052" cy="2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E41FE96-E52B-4EE1-B329-6E1DC7F303B6}"/>
              </a:ext>
            </a:extLst>
          </p:cNvPr>
          <p:cNvSpPr/>
          <p:nvPr/>
        </p:nvSpPr>
        <p:spPr>
          <a:xfrm rot="10800000">
            <a:off x="7049971" y="4496569"/>
            <a:ext cx="1407052" cy="2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8897B2-D397-4D99-982F-3593F220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32" y="1276409"/>
            <a:ext cx="2432130" cy="161405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27ADDD12-87BF-4A15-8CA2-831D49190489}"/>
              </a:ext>
            </a:extLst>
          </p:cNvPr>
          <p:cNvSpPr/>
          <p:nvPr/>
        </p:nvSpPr>
        <p:spPr>
          <a:xfrm rot="8996115">
            <a:off x="3229321" y="2979216"/>
            <a:ext cx="1683891" cy="2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3579A14-A18B-4A23-AB4E-CB072BFFBEE2}"/>
              </a:ext>
            </a:extLst>
          </p:cNvPr>
          <p:cNvSpPr/>
          <p:nvPr/>
        </p:nvSpPr>
        <p:spPr>
          <a:xfrm rot="19834023">
            <a:off x="2674975" y="2662206"/>
            <a:ext cx="2323638" cy="2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F68570-AF21-4DB5-8912-6CDBCD11F5A1}"/>
              </a:ext>
            </a:extLst>
          </p:cNvPr>
          <p:cNvSpPr txBox="1"/>
          <p:nvPr/>
        </p:nvSpPr>
        <p:spPr>
          <a:xfrm>
            <a:off x="7319927" y="4183628"/>
            <a:ext cx="105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数据异步存回取出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487C8D-B46D-41BB-B6FE-8F81F4E97922}"/>
              </a:ext>
            </a:extLst>
          </p:cNvPr>
          <p:cNvSpPr txBox="1"/>
          <p:nvPr/>
        </p:nvSpPr>
        <p:spPr>
          <a:xfrm>
            <a:off x="3890523" y="4183628"/>
            <a:ext cx="97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数据仅写入内存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29C1FC-1E5D-4C54-B9B0-442C746B967D}"/>
              </a:ext>
            </a:extLst>
          </p:cNvPr>
          <p:cNvSpPr txBox="1"/>
          <p:nvPr/>
        </p:nvSpPr>
        <p:spPr>
          <a:xfrm rot="19691777">
            <a:off x="3405373" y="2634170"/>
            <a:ext cx="125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获取行情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发出交易信号</a:t>
            </a:r>
          </a:p>
        </p:txBody>
      </p:sp>
    </p:spTree>
    <p:extLst>
      <p:ext uri="{BB962C8B-B14F-4D97-AF65-F5344CB8AC3E}">
        <p14:creationId xmlns:p14="http://schemas.microsoft.com/office/powerpoint/2010/main" val="33951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A86472-A664-4198-B838-2D50AD2E2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我们的工作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C04F1C-99A1-4357-9B7F-95D49655CC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99278C-690E-426A-8CC2-2DDBDBA26271}"/>
              </a:ext>
            </a:extLst>
          </p:cNvPr>
          <p:cNvSpPr txBox="1"/>
          <p:nvPr/>
        </p:nvSpPr>
        <p:spPr>
          <a:xfrm>
            <a:off x="1127448" y="2204864"/>
            <a:ext cx="9361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</a:rPr>
              <a:t>解耦、编译调试数据库</a:t>
            </a:r>
            <a:r>
              <a:rPr lang="en-US" altLang="zh-CN" sz="2400" dirty="0" err="1">
                <a:solidFill>
                  <a:schemeClr val="bg1"/>
                </a:solidFill>
              </a:rPr>
              <a:t>yijinjing</a:t>
            </a:r>
            <a:r>
              <a:rPr lang="zh-CN" altLang="en-US" sz="2400" dirty="0">
                <a:solidFill>
                  <a:schemeClr val="bg1"/>
                </a:solidFill>
              </a:rPr>
              <a:t>，为数据库编写接口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</a:rPr>
              <a:t>编译、调试分布式计算框架</a:t>
            </a:r>
            <a:r>
              <a:rPr lang="en-US" altLang="zh-CN" sz="2400" dirty="0">
                <a:solidFill>
                  <a:schemeClr val="bg1"/>
                </a:solidFill>
              </a:rPr>
              <a:t>rain</a:t>
            </a: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</a:rPr>
              <a:t>耦合数据库与分布式框架，使其更易用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</a:rPr>
              <a:t>实现一个获取股市行情、分析并产生交易信号的程序，并在平台上运行</a:t>
            </a:r>
          </a:p>
        </p:txBody>
      </p:sp>
    </p:spTree>
    <p:extLst>
      <p:ext uri="{BB962C8B-B14F-4D97-AF65-F5344CB8AC3E}">
        <p14:creationId xmlns:p14="http://schemas.microsoft.com/office/powerpoint/2010/main" val="12457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4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D4F69"/>
      </a:accent1>
      <a:accent2>
        <a:srgbClr val="FFE644"/>
      </a:accent2>
      <a:accent3>
        <a:srgbClr val="00D582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"/>
        <a:ea typeface="微软雅黑"/>
        <a:cs typeface=""/>
      </a:majorFont>
      <a:minorFont>
        <a:latin typeface="Segoe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</TotalTime>
  <Words>801</Words>
  <Application>Microsoft Office PowerPoint</Application>
  <PresentationFormat>宽屏</PresentationFormat>
  <Paragraphs>173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Abadi</vt:lpstr>
      <vt:lpstr>Arial</vt:lpstr>
      <vt:lpstr>Arial Narrow</vt:lpstr>
      <vt:lpstr>Levenim MT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yy zhan</cp:lastModifiedBy>
  <cp:revision>85</cp:revision>
  <dcterms:created xsi:type="dcterms:W3CDTF">2015-10-09T06:29:32Z</dcterms:created>
  <dcterms:modified xsi:type="dcterms:W3CDTF">2019-07-06T07:06:21Z</dcterms:modified>
</cp:coreProperties>
</file>